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2"/>
  </p:notesMasterIdLst>
  <p:sldIdLst>
    <p:sldId id="257" r:id="rId4"/>
    <p:sldId id="258" r:id="rId5"/>
    <p:sldId id="259" r:id="rId6"/>
    <p:sldId id="261" r:id="rId7"/>
    <p:sldId id="264" r:id="rId8"/>
    <p:sldId id="265" r:id="rId9"/>
    <p:sldId id="266" r:id="rId10"/>
    <p:sldId id="267" r:id="rId11"/>
  </p:sldIdLst>
  <p:sldSz cx="9144000" cy="5143500" type="screen16x9"/>
  <p:notesSz cx="6858000" cy="9144000"/>
  <p:embeddedFontLst>
    <p:embeddedFont>
      <p:font typeface="Dosis" pitchFamily="2" charset="0"/>
      <p:regular r:id="rId13"/>
      <p:bold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Black" panose="02000000000000000000" pitchFamily="2" charset="0"/>
      <p:bold r:id="rId19"/>
      <p:boldItalic r:id="rId20"/>
    </p:embeddedFont>
    <p:embeddedFont>
      <p:font typeface="Roboto Thin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09"/>
  </p:normalViewPr>
  <p:slideViewPr>
    <p:cSldViewPr snapToGrid="0">
      <p:cViewPr varScale="1">
        <p:scale>
          <a:sx n="108" d="100"/>
          <a:sy n="108" d="100"/>
        </p:scale>
        <p:origin x="72" y="17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2.fntdata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9501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3569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4597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74099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3.xml"/><Relationship Id="rId21" Type="http://schemas.openxmlformats.org/officeDocument/2006/relationships/slideLayout" Target="../slideLayouts/slideLayout31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2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95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48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Parker Usage Funnels</a:t>
            </a:r>
            <a:endParaRPr sz="48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Bryce Lindaman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Date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Style Quiz Funnel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Home Try-On Funnel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Style Quiz Funnel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Style Quiz Completion Rates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question, COUNT(response) AS 'Number of Responses for each question'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FROM survey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GROUP BY question;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24100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Data covers 1986 users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1000 users completed the entire survey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Question #5 has a significantly lower completion rate than any other question.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This may be due to question #5 requiring more obscure information to answer correctly.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134097460"/>
              </p:ext>
            </p:extLst>
          </p:nvPr>
        </p:nvGraphicFramePr>
        <p:xfrm>
          <a:off x="177975" y="2622662"/>
          <a:ext cx="4920900" cy="244996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459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8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rgbClr val="FFFFFF"/>
                          </a:solidFill>
                        </a:rPr>
                        <a:t>column1</a:t>
                      </a:r>
                      <a:endParaRPr sz="1000" b="1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Step-By-Step Completion Rate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Overall Completion Rate</a:t>
                      </a: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6768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1) What are you looking for?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N/A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N/A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768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2) What’s your fit?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95%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95%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807500345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3) What shapes do you like?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80%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76%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4) Which colors do you like?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95%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72%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5) When was your last eye exam?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75%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54%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" sz="4800" dirty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kumimoji="0" lang="en" sz="4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Black"/>
                <a:ea typeface="Roboto Black"/>
                <a:cs typeface="Roboto Black"/>
                <a:sym typeface="Roboto Black"/>
              </a:rPr>
              <a:t>. Home Try-On Funnel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0455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Home Try On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NULL) AS 'Did Home Try On',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NULL) AS 'Did not do Home Try On’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purchase.user_id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COUNT(*) AS 'Count'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purchase.user_id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Of 1000 users who completed survey, 75% received glasses to try on at home. 25% did not.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50.5% (379) of the 750 who received glasses received 3 pairs and 49.5% (371) of the 750 who received glasses received 5 pairs.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3548832995"/>
              </p:ext>
            </p:extLst>
          </p:nvPr>
        </p:nvGraphicFramePr>
        <p:xfrm>
          <a:off x="177974" y="3189000"/>
          <a:ext cx="4920899" cy="1110336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1578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30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Home Try On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Number of Users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6768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Yes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750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768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No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250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8075003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5996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 Effect of Number of Pairs Received </a:t>
            </a:r>
            <a:r>
              <a:rPr lang="en" sz="2400" b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on Purchase Completion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098872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purchase.user_id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NULL) AS 'Completed Purchase',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purchase.user_id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NULL) AS 'Did not Complete Purchase'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quiz.user_id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purchase.user_id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home_try_on.number_of_pairs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Receiving five pairs of glasses to try had a major positive effect on purchase rate.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purchase rate after receiving five pairs was 26 percentage points higher than that of customers receiving three pairs.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This is a 50% improvement over the purchase completion rate when someone receives only three pairs.</a:t>
            </a:r>
          </a:p>
          <a:p>
            <a:pPr marL="171450" lvl="1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149336933"/>
              </p:ext>
            </p:extLst>
          </p:nvPr>
        </p:nvGraphicFramePr>
        <p:xfrm>
          <a:off x="177974" y="3189000"/>
          <a:ext cx="4920898" cy="1485986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0163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1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1500">
                  <a:extLst>
                    <a:ext uri="{9D8B030D-6E8A-4147-A177-3AD203B41FA5}">
                      <a16:colId xmlns:a16="http://schemas.microsoft.com/office/drawing/2014/main" val="2418143262"/>
                    </a:ext>
                  </a:extLst>
                </a:gridCol>
                <a:gridCol w="1301500">
                  <a:extLst>
                    <a:ext uri="{9D8B030D-6E8A-4147-A177-3AD203B41FA5}">
                      <a16:colId xmlns:a16="http://schemas.microsoft.com/office/drawing/2014/main" val="3199720057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How Many Pairs of Glasses Received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How Many Recipients of this Number of Pairs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Number of Recipients who Made Purchase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Percent of Recipients who Made Purchase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6768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379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201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53%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6768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5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371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294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79%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8075003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7553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4BA8E-25F5-DD00-EDF6-31C68AB46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827E0B-7FC7-6823-BA28-6AB049BE96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Style Quiz</a:t>
            </a:r>
          </a:p>
          <a:p>
            <a:pPr lvl="1"/>
            <a:r>
              <a:rPr lang="en-US" sz="2000" dirty="0"/>
              <a:t>The wording of question three should be modified to clearly relate it to glasses.</a:t>
            </a:r>
          </a:p>
          <a:p>
            <a:pPr lvl="1"/>
            <a:r>
              <a:rPr lang="en-US" sz="2000" dirty="0"/>
              <a:t> Consider omitting question five from the initial quiz. If the information is truly necessary ask it at the end of the try on-funnel.</a:t>
            </a:r>
          </a:p>
          <a:p>
            <a:r>
              <a:rPr lang="en-US" sz="2600" dirty="0"/>
              <a:t>Home Try On</a:t>
            </a:r>
          </a:p>
          <a:p>
            <a:pPr lvl="1"/>
            <a:r>
              <a:rPr lang="en-US" sz="2000" dirty="0"/>
              <a:t>Assuming try on pairs are returned in good condition and difference in shipping costs is relatively small, send potential customers five pairs of glasses to try.</a:t>
            </a:r>
          </a:p>
        </p:txBody>
      </p:sp>
    </p:spTree>
    <p:extLst>
      <p:ext uri="{BB962C8B-B14F-4D97-AF65-F5344CB8AC3E}">
        <p14:creationId xmlns:p14="http://schemas.microsoft.com/office/powerpoint/2010/main" val="108238044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664</Words>
  <Application>Microsoft Office PowerPoint</Application>
  <PresentationFormat>On-screen Show (16:9)</PresentationFormat>
  <Paragraphs>97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Roboto Black</vt:lpstr>
      <vt:lpstr>Roboto</vt:lpstr>
      <vt:lpstr>Courier New</vt:lpstr>
      <vt:lpstr>Roboto Thin</vt:lpstr>
      <vt:lpstr>Dosis</vt:lpstr>
      <vt:lpstr>Arial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Lindaman, Bryce</cp:lastModifiedBy>
  <cp:revision>8</cp:revision>
  <dcterms:modified xsi:type="dcterms:W3CDTF">2023-01-19T23:46:35Z</dcterms:modified>
</cp:coreProperties>
</file>